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549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9" r:id="rId48"/>
    <p:sldId id="462" r:id="rId49"/>
    <p:sldId id="463" r:id="rId50"/>
    <p:sldId id="464" r:id="rId51"/>
    <p:sldId id="465" r:id="rId52"/>
    <p:sldId id="466" r:id="rId53"/>
    <p:sldId id="468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504" r:id="rId64"/>
    <p:sldId id="508" r:id="rId65"/>
    <p:sldId id="509" r:id="rId66"/>
    <p:sldId id="510" r:id="rId67"/>
    <p:sldId id="511" r:id="rId68"/>
    <p:sldId id="512" r:id="rId69"/>
    <p:sldId id="513" r:id="rId70"/>
    <p:sldId id="514" r:id="rId71"/>
    <p:sldId id="515" r:id="rId72"/>
    <p:sldId id="377" r:id="rId73"/>
    <p:sldId id="488" r:id="rId74"/>
    <p:sldId id="452" r:id="rId75"/>
    <p:sldId id="447" r:id="rId76"/>
    <p:sldId id="505" r:id="rId77"/>
    <p:sldId id="506" r:id="rId78"/>
    <p:sldId id="470" r:id="rId79"/>
    <p:sldId id="491" r:id="rId80"/>
    <p:sldId id="492" r:id="rId81"/>
    <p:sldId id="507" r:id="rId82"/>
    <p:sldId id="502" r:id="rId83"/>
    <p:sldId id="494" r:id="rId84"/>
    <p:sldId id="503" r:id="rId85"/>
    <p:sldId id="475" r:id="rId86"/>
    <p:sldId id="476" r:id="rId87"/>
    <p:sldId id="477" r:id="rId88"/>
    <p:sldId id="479" r:id="rId89"/>
    <p:sldId id="481" r:id="rId90"/>
    <p:sldId id="482" r:id="rId91"/>
    <p:sldId id="483" r:id="rId92"/>
    <p:sldId id="484" r:id="rId9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340" autoAdjust="0"/>
  </p:normalViewPr>
  <p:slideViewPr>
    <p:cSldViewPr snapToGrid="0">
      <p:cViewPr varScale="1">
        <p:scale>
          <a:sx n="73" d="100"/>
          <a:sy n="73" d="100"/>
        </p:scale>
        <p:origin x="43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187-AF18-BCD7-5AA8-DAFC7BD4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8349-2402-C3B3-A5CE-B248CF6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8FCB-4A5D-03E0-0C69-E0D91E5DA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DE50-426B-DD2C-1EA2-B19E887A4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517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13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066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1951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68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286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0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7586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6302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7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49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0312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855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664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255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4458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96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70.pn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7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yakpaul/Sharpness-Aware-Minimization-TensorFlow" TargetMode="External"/><Relationship Id="rId4" Type="http://schemas.openxmlformats.org/officeDocument/2006/relationships/hyperlink" Target="https://arxiv.org/pdf/2010.01412.pdf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hyperlink" Target="https://arxiv.org/pdf/2106.01548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2025, 2026,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Attention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487593" y="2018338"/>
            <a:ext cx="854943" cy="15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scaled dot product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similarity</a:t>
                </a: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r="-790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6897189" y="2893312"/>
            <a:ext cx="3021726" cy="466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product similarity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  <a:blipFill>
                <a:blip r:embed="rId8"/>
                <a:stretch>
                  <a:fillRect l="-138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tokens (patches)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vectorized token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scaled dot product attention of the image tokens with themselves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>
                    <a:latin typeface="+mn-lt"/>
                    <a:cs typeface="Segoe UI" panose="020B0502040204020203" pitchFamily="34" charset="0"/>
                  </a:rPr>
                  <a:t>Each map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7955280" y="2028255"/>
            <a:ext cx="1802178" cy="569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Encoder-Decoder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blocks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Encoder-decoder architecture uses multiple transformer blocks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818156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token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975202" y="5237576"/>
            <a:ext cx="1198945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</a:t>
            </a:r>
            <a:r>
              <a:rPr lang="en-US" sz="2800">
                <a:latin typeface="+mn-lt"/>
                <a:cs typeface="Segoe UI" panose="020B0502040204020203" pitchFamily="34" charset="0"/>
              </a:rPr>
              <a:t>Multi-head cross-attention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patches,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4 tensors per-head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×12×4=1152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Typically 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routinely applied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 from inherent properties of images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Goal: learn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representations invariant to transformations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Backbone network learns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feature map for original and transformed images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Minimize 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function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between target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tranrformed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images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B70B-3BF3-09A2-5321-05DF5132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2554-F9B8-A232-EEE2-82BE6D05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F22-4B5E-72C0-8395-17F789D0DE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Conditionally generate image from learned latent space (feature map) with minimal difference to original image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Learn feature map that minimizes difference between original and transformed image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Contrastive loss measured between original image and transformed image</a:t>
            </a:r>
          </a:p>
          <a:p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-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FFN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985158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410040" cy="112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410040" cy="189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213758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a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2617797"/>
            <a:ext cx="2020796" cy="1387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52713" y="4005259"/>
            <a:ext cx="2664823" cy="134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519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977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812971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8129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666014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546271"/>
            <a:ext cx="5731329" cy="620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460171"/>
            <a:ext cx="1481867" cy="1912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075214"/>
            <a:ext cx="1126671" cy="1796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4871357"/>
            <a:ext cx="2362200" cy="299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06586" y="5431971"/>
            <a:ext cx="1273628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03471"/>
            <a:ext cx="1366157" cy="391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3587819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14371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5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6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SWIN transformer is linear in patch size,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!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4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680516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19108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8951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>
                <a:latin typeface="+mn-lt"/>
                <a:cs typeface="Segoe UI" panose="020B0502040204020203" pitchFamily="34" charset="0"/>
                <a:hlinkClick r:id="rId5"/>
              </a:rPr>
              <a:t>Sharpness-Aware-Minimization-TensorFlow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4460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99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36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45627</TotalTime>
  <Words>4150</Words>
  <Application>Microsoft Office PowerPoint</Application>
  <PresentationFormat>Widescreen</PresentationFormat>
  <Paragraphs>649</Paragraphs>
  <Slides>89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Encoder-Decoder Architecture</vt:lpstr>
      <vt:lpstr>Transformer Encoder-Decoder Architecture </vt:lpstr>
      <vt:lpstr>Transformer Encoder-Decoder Architecture</vt:lpstr>
      <vt:lpstr>Transformer Encoder-Decoder Architecture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    Summary</vt:lpstr>
      <vt:lpstr>    Summary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1447</cp:revision>
  <cp:lastPrinted>2019-03-10T03:16:43Z</cp:lastPrinted>
  <dcterms:created xsi:type="dcterms:W3CDTF">2013-02-15T23:12:42Z</dcterms:created>
  <dcterms:modified xsi:type="dcterms:W3CDTF">2026-02-20T19:32:08Z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